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0" r:id="rId2"/>
    <p:sldId id="256" r:id="rId3"/>
    <p:sldId id="259" r:id="rId4"/>
    <p:sldId id="258" r:id="rId5"/>
    <p:sldId id="257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2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7B538F-0CF2-452F-ADC5-B0DF03804CAC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7478AD-615E-40DE-9D00-0ADB1B80B5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8061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18043-7BAC-47BB-9EE2-481857A48002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6C05-0DB4-4A1F-8DB0-D666B6E2A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367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18043-7BAC-47BB-9EE2-481857A48002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6C05-0DB4-4A1F-8DB0-D666B6E2A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057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18043-7BAC-47BB-9EE2-481857A48002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6C05-0DB4-4A1F-8DB0-D666B6E2A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5510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18043-7BAC-47BB-9EE2-481857A48002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6C05-0DB4-4A1F-8DB0-D666B6E2A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3149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18043-7BAC-47BB-9EE2-481857A48002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6C05-0DB4-4A1F-8DB0-D666B6E2A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39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18043-7BAC-47BB-9EE2-481857A48002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6C05-0DB4-4A1F-8DB0-D666B6E2A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606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18043-7BAC-47BB-9EE2-481857A48002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6C05-0DB4-4A1F-8DB0-D666B6E2A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536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18043-7BAC-47BB-9EE2-481857A48002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6C05-0DB4-4A1F-8DB0-D666B6E2A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0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18043-7BAC-47BB-9EE2-481857A48002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6C05-0DB4-4A1F-8DB0-D666B6E2A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267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18043-7BAC-47BB-9EE2-481857A48002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6C05-0DB4-4A1F-8DB0-D666B6E2A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702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18043-7BAC-47BB-9EE2-481857A48002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6C05-0DB4-4A1F-8DB0-D666B6E2A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221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118043-7BAC-47BB-9EE2-481857A48002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26C05-0DB4-4A1F-8DB0-D666B6E2A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233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/>
              <a:t>	Слова-помощники</a:t>
            </a:r>
            <a:r>
              <a:rPr lang="ru-RU" sz="4800" dirty="0"/>
              <a:t>: </a:t>
            </a:r>
            <a:r>
              <a:rPr lang="ru-RU" sz="4800" i="1" dirty="0"/>
              <a:t>дружина, дума, бояре, вече, народное собрание, князь, царь.</a:t>
            </a:r>
          </a:p>
          <a:p>
            <a:endParaRPr lang="ru-RU" sz="4800" i="1" dirty="0"/>
          </a:p>
        </p:txBody>
      </p:sp>
    </p:spTree>
    <p:extLst>
      <p:ext uri="{BB962C8B-B14F-4D97-AF65-F5344CB8AC3E}">
        <p14:creationId xmlns:p14="http://schemas.microsoft.com/office/powerpoint/2010/main" val="143269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51620" y="2985498"/>
            <a:ext cx="2268252" cy="95390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Дружина 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1373188" y="4365104"/>
            <a:ext cx="1728192" cy="150581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Народное собрание</a:t>
            </a:r>
            <a:endParaRPr lang="ru-RU" dirty="0"/>
          </a:p>
        </p:txBody>
      </p:sp>
      <p:cxnSp>
        <p:nvCxnSpPr>
          <p:cNvPr id="6" name="Соединительная линия уступом 5"/>
          <p:cNvCxnSpPr/>
          <p:nvPr/>
        </p:nvCxnSpPr>
        <p:spPr>
          <a:xfrm rot="16200000" flipH="1">
            <a:off x="-288540" y="3248980"/>
            <a:ext cx="2952328" cy="432048"/>
          </a:xfrm>
          <a:prstGeom prst="bentConnector3">
            <a:avLst>
              <a:gd name="adj1" fmla="val 78714"/>
            </a:avLst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2051720" y="2628010"/>
            <a:ext cx="0" cy="4142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971600" y="1772816"/>
            <a:ext cx="2736304" cy="93610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Князь</a:t>
            </a:r>
            <a:endParaRPr lang="ru-RU" dirty="0"/>
          </a:p>
        </p:txBody>
      </p:sp>
      <p:sp>
        <p:nvSpPr>
          <p:cNvPr id="9" name="Текст 59"/>
          <p:cNvSpPr txBox="1">
            <a:spLocks/>
          </p:cNvSpPr>
          <p:nvPr/>
        </p:nvSpPr>
        <p:spPr>
          <a:xfrm>
            <a:off x="467544" y="908720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mtClean="0"/>
              <a:t>Военная демократия/монархия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11960" y="2985498"/>
            <a:ext cx="2376264" cy="95390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Дума</a:t>
            </a:r>
            <a:endParaRPr lang="ru-RU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3635896" y="2708920"/>
            <a:ext cx="576064" cy="2765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958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226" y="1"/>
            <a:ext cx="5173061" cy="6873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799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Заголовок 58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1" name="Объект 6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2" name="Текст 61"/>
          <p:cNvSpPr>
            <a:spLocks noGrp="1"/>
          </p:cNvSpPr>
          <p:nvPr>
            <p:ph type="body" sz="quarter" idx="3"/>
          </p:nvPr>
        </p:nvSpPr>
        <p:spPr>
          <a:xfrm>
            <a:off x="4644008" y="980728"/>
            <a:ext cx="4041775" cy="639762"/>
          </a:xfrm>
        </p:spPr>
        <p:txBody>
          <a:bodyPr/>
          <a:lstStyle/>
          <a:p>
            <a:r>
              <a:rPr lang="ru-RU" dirty="0" smtClean="0"/>
              <a:t>???</a:t>
            </a:r>
            <a:endParaRPr lang="ru-RU" dirty="0"/>
          </a:p>
        </p:txBody>
      </p:sp>
      <p:sp>
        <p:nvSpPr>
          <p:cNvPr id="63" name="Объект 62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2353737" y="404664"/>
            <a:ext cx="4751678" cy="115212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Вече </a:t>
            </a:r>
            <a:endParaRPr lang="ru-RU" sz="5400" dirty="0"/>
          </a:p>
        </p:txBody>
      </p:sp>
      <p:sp>
        <p:nvSpPr>
          <p:cNvPr id="49" name="Овал 48"/>
          <p:cNvSpPr/>
          <p:nvPr/>
        </p:nvSpPr>
        <p:spPr>
          <a:xfrm>
            <a:off x="2182202" y="4381857"/>
            <a:ext cx="2271886" cy="9001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Посадник</a:t>
            </a:r>
            <a:endParaRPr lang="ru-RU" sz="2400" dirty="0"/>
          </a:p>
        </p:txBody>
      </p:sp>
      <p:sp>
        <p:nvSpPr>
          <p:cNvPr id="51" name="Овал 50"/>
          <p:cNvSpPr/>
          <p:nvPr/>
        </p:nvSpPr>
        <p:spPr>
          <a:xfrm>
            <a:off x="4454088" y="4381857"/>
            <a:ext cx="2134135" cy="93262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Тысяцкий</a:t>
            </a:r>
            <a:endParaRPr lang="ru-RU" sz="2400" dirty="0"/>
          </a:p>
        </p:txBody>
      </p:sp>
      <p:sp>
        <p:nvSpPr>
          <p:cNvPr id="52" name="Овал 51"/>
          <p:cNvSpPr/>
          <p:nvPr/>
        </p:nvSpPr>
        <p:spPr>
          <a:xfrm>
            <a:off x="6444208" y="4381857"/>
            <a:ext cx="2699791" cy="936104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Архиепископ</a:t>
            </a:r>
            <a:endParaRPr lang="ru-RU" sz="2400" dirty="0"/>
          </a:p>
        </p:txBody>
      </p:sp>
      <p:cxnSp>
        <p:nvCxnSpPr>
          <p:cNvPr id="54" name="Прямая со стрелкой 53"/>
          <p:cNvCxnSpPr>
            <a:endCxn id="49" idx="0"/>
          </p:cNvCxnSpPr>
          <p:nvPr/>
        </p:nvCxnSpPr>
        <p:spPr>
          <a:xfrm flipH="1">
            <a:off x="3318145" y="2739197"/>
            <a:ext cx="397357" cy="16426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>
            <a:off x="5825373" y="2739197"/>
            <a:ext cx="2018625" cy="16905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4" name="Прямоугольник 63"/>
          <p:cNvSpPr/>
          <p:nvPr/>
        </p:nvSpPr>
        <p:spPr>
          <a:xfrm>
            <a:off x="3203848" y="1556792"/>
            <a:ext cx="3240360" cy="1145778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«300 золотых поясов»</a:t>
            </a:r>
            <a:endParaRPr lang="ru-RU" sz="2800" dirty="0"/>
          </a:p>
        </p:txBody>
      </p:sp>
      <p:cxnSp>
        <p:nvCxnSpPr>
          <p:cNvPr id="66" name="Прямая со стрелкой 65"/>
          <p:cNvCxnSpPr>
            <a:endCxn id="51" idx="0"/>
          </p:cNvCxnSpPr>
          <p:nvPr/>
        </p:nvCxnSpPr>
        <p:spPr>
          <a:xfrm>
            <a:off x="4923289" y="2707632"/>
            <a:ext cx="597867" cy="16742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3" name="Прямоугольник 72"/>
          <p:cNvSpPr/>
          <p:nvPr/>
        </p:nvSpPr>
        <p:spPr>
          <a:xfrm>
            <a:off x="283890" y="4525873"/>
            <a:ext cx="1800200" cy="79208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Князь</a:t>
            </a:r>
            <a:endParaRPr lang="ru-RU" sz="3200" dirty="0"/>
          </a:p>
        </p:txBody>
      </p:sp>
      <p:cxnSp>
        <p:nvCxnSpPr>
          <p:cNvPr id="75" name="Соединительная линия уступом 74"/>
          <p:cNvCxnSpPr/>
          <p:nvPr/>
        </p:nvCxnSpPr>
        <p:spPr>
          <a:xfrm rot="5400000">
            <a:off x="341425" y="2513561"/>
            <a:ext cx="3069494" cy="955129"/>
          </a:xfrm>
          <a:prstGeom prst="bentConnector3">
            <a:avLst>
              <a:gd name="adj1" fmla="val 45966"/>
            </a:avLst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78" name="Скругленный прямоугольник 77"/>
          <p:cNvSpPr/>
          <p:nvPr/>
        </p:nvSpPr>
        <p:spPr>
          <a:xfrm>
            <a:off x="507503" y="6149016"/>
            <a:ext cx="1576587" cy="43204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Дружина</a:t>
            </a:r>
            <a:endParaRPr lang="ru-RU" sz="2000" dirty="0"/>
          </a:p>
        </p:txBody>
      </p:sp>
      <p:cxnSp>
        <p:nvCxnSpPr>
          <p:cNvPr id="80" name="Соединительная линия уступом 79"/>
          <p:cNvCxnSpPr>
            <a:stCxn id="73" idx="3"/>
            <a:endCxn id="78" idx="1"/>
          </p:cNvCxnSpPr>
          <p:nvPr/>
        </p:nvCxnSpPr>
        <p:spPr>
          <a:xfrm flipH="1">
            <a:off x="507503" y="4921917"/>
            <a:ext cx="1576587" cy="1443123"/>
          </a:xfrm>
          <a:prstGeom prst="bentConnector5">
            <a:avLst>
              <a:gd name="adj1" fmla="val -14500"/>
              <a:gd name="adj2" fmla="val 56237"/>
              <a:gd name="adj3" fmla="val 1145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 rot="16200000">
            <a:off x="802759" y="3498360"/>
            <a:ext cx="16554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Приглашался </a:t>
            </a:r>
            <a:endParaRPr lang="ru-RU" sz="2000" dirty="0"/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6567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1" grpId="0" animBg="1"/>
      <p:bldP spid="52" grpId="0" animBg="1"/>
      <p:bldP spid="64" grpId="0" animBg="1"/>
      <p:bldP spid="73" grpId="0" animBg="1"/>
      <p:bldP spid="78" grpId="0" animBg="1"/>
      <p:bldP spid="8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Берестяные грамоты.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62551"/>
            <a:ext cx="5334000" cy="224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Берестяная грамота, посвящённая теме сватовства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0" y="3602831"/>
            <a:ext cx="6667500" cy="319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882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</TotalTime>
  <Words>23</Words>
  <Application>Microsoft Office PowerPoint</Application>
  <PresentationFormat>Экран (4:3)</PresentationFormat>
  <Paragraphs>16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Берестяные грамоты.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Виктория Савицкая</dc:creator>
  <cp:lastModifiedBy>Виктория Савицкая</cp:lastModifiedBy>
  <cp:revision>20</cp:revision>
  <dcterms:created xsi:type="dcterms:W3CDTF">2016-02-29T17:30:45Z</dcterms:created>
  <dcterms:modified xsi:type="dcterms:W3CDTF">2018-02-28T19:10:35Z</dcterms:modified>
</cp:coreProperties>
</file>